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8" r:id="rId5"/>
    <p:sldId id="266" r:id="rId6"/>
    <p:sldId id="267" r:id="rId7"/>
    <p:sldId id="264" r:id="rId8"/>
    <p:sldId id="257" r:id="rId9"/>
    <p:sldId id="260" r:id="rId10"/>
    <p:sldId id="261" r:id="rId11"/>
    <p:sldId id="25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92"/>
    <a:srgbClr val="C8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88CDF-E368-4EB9-9883-91784540A06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7E2A7-A9D5-4149-BA99-87A45D0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799-4432-4DF1-A072-AECA13DBFE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Revised Selection Criteria</a:t>
            </a:r>
          </a:p>
          <a:p>
            <a:r>
              <a:rPr lang="en-US" dirty="0">
                <a:solidFill>
                  <a:schemeClr val="tx1"/>
                </a:solidFill>
              </a:rPr>
              <a:t>State Plan changes to enhance participant access reviews</a:t>
            </a:r>
          </a:p>
          <a:p>
            <a:r>
              <a:rPr lang="en-US" dirty="0">
                <a:solidFill>
                  <a:schemeClr val="tx1"/>
                </a:solidFill>
              </a:rPr>
              <a:t>More data, more review, better decisions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E2A7-A9D5-4149-BA99-87A45D0046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E2A7-A9D5-4149-BA99-87A45D0046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process to communicate with the vendors?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E2A7-A9D5-4149-BA99-87A45D0046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WIC At the Register (Responsibilities)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E2A7-A9D5-4149-BA99-87A45D0046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7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“How do we deal with store clerks who have no idea what they are doing?  Who tell clients that items on the food guide are not covered, etc.”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E2A7-A9D5-4149-BA99-87A45D0046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effectLst>
            <a:glow rad="101600">
              <a:schemeClr val="accent1">
                <a:alpha val="40000"/>
              </a:schemeClr>
            </a:glow>
          </a:effectLst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006" y="4748169"/>
            <a:ext cx="5866701" cy="14068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Title of Presenter</a:t>
            </a:r>
          </a:p>
          <a:p>
            <a:r>
              <a:rPr lang="en-US" dirty="0"/>
              <a:t>And Organization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263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Bar"/>
          <p:cNvSpPr/>
          <p:nvPr userDrawn="1"/>
        </p:nvSpPr>
        <p:spPr>
          <a:xfrm>
            <a:off x="0" y="-1"/>
            <a:ext cx="12192000" cy="1690689"/>
          </a:xfrm>
          <a:prstGeom prst="rect">
            <a:avLst/>
          </a:prstGeom>
          <a:solidFill>
            <a:srgbClr val="2F309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237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5300" y="1914454"/>
            <a:ext cx="5276850" cy="4581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238875" y="1914454"/>
            <a:ext cx="5581650" cy="30861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5725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Bar"/>
          <p:cNvSpPr/>
          <p:nvPr userDrawn="1"/>
        </p:nvSpPr>
        <p:spPr>
          <a:xfrm>
            <a:off x="0" y="-1"/>
            <a:ext cx="12192000" cy="1961322"/>
          </a:xfrm>
          <a:prstGeom prst="rect">
            <a:avLst/>
          </a:prstGeom>
          <a:solidFill>
            <a:srgbClr val="2F309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op Border"/>
          <p:cNvSpPr/>
          <p:nvPr userDrawn="1"/>
        </p:nvSpPr>
        <p:spPr>
          <a:xfrm>
            <a:off x="723900" y="374725"/>
            <a:ext cx="10744200" cy="1215535"/>
          </a:xfrm>
          <a:prstGeom prst="rect">
            <a:avLst/>
          </a:prstGeom>
          <a:noFill/>
          <a:ln w="38100">
            <a:solidFill>
              <a:srgbClr val="2F3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416783" y="1359047"/>
            <a:ext cx="5358435" cy="424069"/>
          </a:xfrm>
          <a:prstGeom prst="rect">
            <a:avLst/>
          </a:prstGeom>
          <a:solidFill>
            <a:srgbClr val="2F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730237" y="2799521"/>
            <a:ext cx="2030896" cy="2070653"/>
          </a:xfrm>
          <a:prstGeom prst="rect">
            <a:avLst/>
          </a:prstGeom>
          <a:noFill/>
          <a:ln w="38100">
            <a:solidFill>
              <a:srgbClr val="919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080552" y="2799521"/>
            <a:ext cx="2030896" cy="2070653"/>
          </a:xfrm>
          <a:prstGeom prst="rect">
            <a:avLst/>
          </a:prstGeom>
          <a:noFill/>
          <a:ln w="38100">
            <a:solidFill>
              <a:srgbClr val="919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430868" y="2799520"/>
            <a:ext cx="2030896" cy="2070653"/>
          </a:xfrm>
          <a:prstGeom prst="rect">
            <a:avLst/>
          </a:prstGeom>
          <a:noFill/>
          <a:ln w="38100">
            <a:solidFill>
              <a:srgbClr val="919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3"/>
          <p:cNvSpPr>
            <a:spLocks noGrp="1"/>
          </p:cNvSpPr>
          <p:nvPr>
            <p:ph type="pic" sz="quarter" idx="13"/>
          </p:nvPr>
        </p:nvSpPr>
        <p:spPr>
          <a:xfrm>
            <a:off x="8455504" y="2797347"/>
            <a:ext cx="2030897" cy="20728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2"/>
          <p:cNvSpPr>
            <a:spLocks noGrp="1"/>
          </p:cNvSpPr>
          <p:nvPr>
            <p:ph type="pic" sz="quarter" idx="12"/>
          </p:nvPr>
        </p:nvSpPr>
        <p:spPr>
          <a:xfrm>
            <a:off x="5080552" y="2797347"/>
            <a:ext cx="2030897" cy="20728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1"/>
          <p:cNvSpPr>
            <a:spLocks noGrp="1"/>
          </p:cNvSpPr>
          <p:nvPr>
            <p:ph type="pic" sz="quarter" idx="11"/>
          </p:nvPr>
        </p:nvSpPr>
        <p:spPr>
          <a:xfrm>
            <a:off x="1730235" y="2797347"/>
            <a:ext cx="2030897" cy="20728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0"/>
          </p:nvPr>
        </p:nvSpPr>
        <p:spPr>
          <a:xfrm>
            <a:off x="3619708" y="1314694"/>
            <a:ext cx="4952585" cy="47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00" baseline="0">
                <a:ln>
                  <a:noFill/>
                </a:ln>
                <a:solidFill>
                  <a:schemeClr val="bg1"/>
                </a:solidFill>
                <a:latin typeface="Dancing Script" panose="03080600040507000D00" pitchFamily="66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>
          <a:xfrm>
            <a:off x="1924050" y="563912"/>
            <a:ext cx="8343900" cy="655292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3F3F3F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909" y="5105400"/>
            <a:ext cx="2980555" cy="1257230"/>
          </a:xfrm>
          <a:prstGeom prst="rect">
            <a:avLst/>
          </a:prstGeom>
          <a:effectLst>
            <a:outerShdw blurRad="190500" sx="102000" sy="102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7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24051" y="3620568"/>
            <a:ext cx="8343899" cy="765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60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Dancing Script" panose="03080600040507000D00" pitchFamily="66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itle"/>
          <p:cNvSpPr>
            <a:spLocks noGrp="1"/>
          </p:cNvSpPr>
          <p:nvPr>
            <p:ph type="title"/>
          </p:nvPr>
        </p:nvSpPr>
        <p:spPr>
          <a:xfrm>
            <a:off x="1924050" y="2511982"/>
            <a:ext cx="8343900" cy="920332"/>
          </a:xfrm>
          <a:prstGeom prst="rect">
            <a:avLst/>
          </a:prstGeom>
        </p:spPr>
        <p:txBody>
          <a:bodyPr/>
          <a:lstStyle>
            <a:lvl1pPr algn="ctr">
              <a:defRPr sz="6100">
                <a:solidFill>
                  <a:srgbClr val="2F3092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14338" y="381000"/>
            <a:ext cx="11363325" cy="609599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DCDCD0"/>
              </a:solidFill>
              <a:latin typeface="Dancing Script" panose="03080600040507000D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20370" y="5047944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275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4813" y="381000"/>
            <a:ext cx="11382375" cy="1209261"/>
          </a:xfrm>
          <a:prstGeom prst="rect">
            <a:avLst/>
          </a:prstGeom>
          <a:solidFill>
            <a:srgbClr val="2F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40905" y="1705182"/>
            <a:ext cx="4800600" cy="1020417"/>
          </a:xfrm>
          <a:prstGeom prst="rect">
            <a:avLst/>
          </a:prstGeom>
          <a:solidFill>
            <a:srgbClr val="2F309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81001" y="1978644"/>
            <a:ext cx="546652" cy="5466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2F3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Dancing Script" panose="03080600040507000D00" pitchFamily="66" charset="0"/>
              </a:rPr>
              <a:t>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80971" y="1705182"/>
            <a:ext cx="4800600" cy="1020417"/>
          </a:xfrm>
          <a:prstGeom prst="rect">
            <a:avLst/>
          </a:prstGeom>
          <a:solidFill>
            <a:srgbClr val="2F309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6221067" y="1978644"/>
            <a:ext cx="546652" cy="5466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2F3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Dancing Script" panose="03080600040507000D00" pitchFamily="66" charset="0"/>
              </a:rPr>
              <a:t>2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40905" y="2879654"/>
            <a:ext cx="4800600" cy="1020417"/>
          </a:xfrm>
          <a:prstGeom prst="rect">
            <a:avLst/>
          </a:prstGeom>
          <a:solidFill>
            <a:srgbClr val="2F309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381001" y="3153116"/>
            <a:ext cx="546652" cy="5466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2F3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Dancing Script" panose="03080600040507000D00" pitchFamily="66" charset="0"/>
              </a:rPr>
              <a:t>3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780971" y="2864746"/>
            <a:ext cx="4800600" cy="1020417"/>
          </a:xfrm>
          <a:prstGeom prst="rect">
            <a:avLst/>
          </a:prstGeom>
          <a:solidFill>
            <a:srgbClr val="2F309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6221067" y="3138208"/>
            <a:ext cx="546652" cy="5466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2F3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Dancing Script" panose="03080600040507000D00" pitchFamily="66" charset="0"/>
              </a:rPr>
              <a:t>4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940905" y="4017682"/>
            <a:ext cx="4800600" cy="1020417"/>
          </a:xfrm>
          <a:prstGeom prst="rect">
            <a:avLst/>
          </a:prstGeom>
          <a:solidFill>
            <a:srgbClr val="2F309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381001" y="4291144"/>
            <a:ext cx="546652" cy="5466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2F3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Dancing Script" panose="03080600040507000D00" pitchFamily="66" charset="0"/>
              </a:rPr>
              <a:t>5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780971" y="4007743"/>
            <a:ext cx="4800600" cy="1020417"/>
          </a:xfrm>
          <a:prstGeom prst="rect">
            <a:avLst/>
          </a:prstGeom>
          <a:solidFill>
            <a:srgbClr val="2F309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221067" y="4281205"/>
            <a:ext cx="546652" cy="5466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2F3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Dancing Script" panose="03080600040507000D00" pitchFamily="66" charset="0"/>
              </a:rPr>
              <a:t>6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8"/>
          </p:nvPr>
        </p:nvSpPr>
        <p:spPr>
          <a:xfrm>
            <a:off x="914400" y="2084064"/>
            <a:ext cx="3094382" cy="37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6C6D62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9"/>
          </p:nvPr>
        </p:nvSpPr>
        <p:spPr>
          <a:xfrm>
            <a:off x="927653" y="3274257"/>
            <a:ext cx="3094382" cy="37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6C6D62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907773" y="4374210"/>
            <a:ext cx="3094382" cy="37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6C6D62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39"/>
          <p:cNvSpPr>
            <a:spLocks noGrp="1"/>
          </p:cNvSpPr>
          <p:nvPr>
            <p:ph type="body" sz="quarter" idx="22"/>
          </p:nvPr>
        </p:nvSpPr>
        <p:spPr>
          <a:xfrm>
            <a:off x="6751153" y="2085894"/>
            <a:ext cx="3094382" cy="37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6C6D62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23"/>
          </p:nvPr>
        </p:nvSpPr>
        <p:spPr>
          <a:xfrm>
            <a:off x="6767719" y="3244699"/>
            <a:ext cx="3094382" cy="37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6C6D62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24"/>
          </p:nvPr>
        </p:nvSpPr>
        <p:spPr>
          <a:xfrm>
            <a:off x="6767719" y="4364271"/>
            <a:ext cx="3094382" cy="37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6C6D62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itle"/>
          <p:cNvSpPr>
            <a:spLocks noGrp="1"/>
          </p:cNvSpPr>
          <p:nvPr>
            <p:ph type="title"/>
          </p:nvPr>
        </p:nvSpPr>
        <p:spPr>
          <a:xfrm>
            <a:off x="774421" y="669927"/>
            <a:ext cx="10684153" cy="60228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544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4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6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4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6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481013" y="338621"/>
            <a:ext cx="11229975" cy="827571"/>
          </a:xfrm>
          <a:prstGeom prst="rect">
            <a:avLst/>
          </a:prstGeom>
        </p:spPr>
        <p:txBody>
          <a:bodyPr/>
          <a:lstStyle>
            <a:lvl1pPr algn="ctr">
              <a:defRPr sz="5800" baseline="0">
                <a:solidFill>
                  <a:srgbClr val="2F3092"/>
                </a:solidFill>
                <a:latin typeface="Dancing Script" panose="03080600040507000D00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339755"/>
            <a:ext cx="12192000" cy="768626"/>
          </a:xfrm>
          <a:prstGeom prst="rect">
            <a:avLst/>
          </a:prstGeom>
          <a:solidFill>
            <a:srgbClr val="2F30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326188"/>
            <a:ext cx="12192000" cy="768626"/>
          </a:xfrm>
          <a:prstGeom prst="rect">
            <a:avLst/>
          </a:prstGeom>
          <a:solidFill>
            <a:srgbClr val="2F30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3312621"/>
            <a:ext cx="12192000" cy="768626"/>
          </a:xfrm>
          <a:prstGeom prst="rect">
            <a:avLst/>
          </a:prstGeom>
          <a:solidFill>
            <a:srgbClr val="2F30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4308777"/>
            <a:ext cx="12192000" cy="768626"/>
          </a:xfrm>
          <a:prstGeom prst="rect">
            <a:avLst/>
          </a:prstGeom>
          <a:solidFill>
            <a:srgbClr val="2F30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491020" y="1366742"/>
            <a:ext cx="719089" cy="71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91020" y="2349647"/>
            <a:ext cx="719089" cy="71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91020" y="3335858"/>
            <a:ext cx="719089" cy="71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91020" y="4326579"/>
            <a:ext cx="719089" cy="71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594" y="1578218"/>
            <a:ext cx="10345393" cy="410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365594" y="2554927"/>
            <a:ext cx="10345393" cy="410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365594" y="3539488"/>
            <a:ext cx="10345393" cy="410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1365594" y="4516197"/>
            <a:ext cx="10345393" cy="410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727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4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6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2301766"/>
          </a:xfrm>
          <a:prstGeom prst="rect">
            <a:avLst/>
          </a:prstGeom>
          <a:solidFill>
            <a:srgbClr val="2F30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70490" y="2634452"/>
            <a:ext cx="2624958" cy="3842548"/>
          </a:xfrm>
          <a:prstGeom prst="rect">
            <a:avLst/>
          </a:prstGeom>
          <a:solidFill>
            <a:srgbClr val="3F3F3F"/>
          </a:solidFill>
          <a:ln w="38100">
            <a:solidFill>
              <a:srgbClr val="DCD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DCDCD0"/>
              </a:solidFill>
              <a:latin typeface="Dancing Script" panose="03080600040507000D00" pitchFamily="66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259521" y="2636273"/>
            <a:ext cx="2624958" cy="3842548"/>
          </a:xfrm>
          <a:prstGeom prst="rect">
            <a:avLst/>
          </a:prstGeom>
          <a:solidFill>
            <a:srgbClr val="3F3F3F"/>
          </a:solidFill>
          <a:ln w="38100">
            <a:solidFill>
              <a:srgbClr val="DCD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DCDCD0"/>
              </a:solidFill>
              <a:latin typeface="Dancing Script" panose="03080600040507000D00" pitchFamily="66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45415" y="2634452"/>
            <a:ext cx="2624958" cy="3842548"/>
          </a:xfrm>
          <a:prstGeom prst="rect">
            <a:avLst/>
          </a:prstGeom>
          <a:solidFill>
            <a:srgbClr val="3F3F3F"/>
          </a:solidFill>
          <a:ln w="38100">
            <a:solidFill>
              <a:srgbClr val="DCD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DCDCD0"/>
              </a:solidFill>
              <a:latin typeface="Dancing Script" panose="03080600040507000D00" pitchFamily="66" charset="0"/>
            </a:endParaRPr>
          </a:p>
        </p:txBody>
      </p:sp>
      <p:sp>
        <p:nvSpPr>
          <p:cNvPr id="15" name="Top Border"/>
          <p:cNvSpPr/>
          <p:nvPr userDrawn="1"/>
        </p:nvSpPr>
        <p:spPr>
          <a:xfrm>
            <a:off x="390525" y="374726"/>
            <a:ext cx="11410950" cy="1054682"/>
          </a:xfrm>
          <a:prstGeom prst="rect">
            <a:avLst/>
          </a:prstGeom>
          <a:noFill/>
          <a:ln w="38100">
            <a:solidFill>
              <a:srgbClr val="2F3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990601" y="1616771"/>
            <a:ext cx="1369990" cy="1369990"/>
          </a:xfrm>
          <a:prstGeom prst="ellipse">
            <a:avLst/>
          </a:prstGeom>
          <a:solidFill>
            <a:srgbClr val="3F3F3F"/>
          </a:solidFill>
          <a:ln w="38100">
            <a:solidFill>
              <a:srgbClr val="DCD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DCDCD0"/>
              </a:solidFill>
              <a:latin typeface="Dancing Script" panose="03080600040507000D00" pitchFamily="66" charset="0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3887005" y="1616771"/>
            <a:ext cx="1369990" cy="1369990"/>
          </a:xfrm>
          <a:prstGeom prst="ellipse">
            <a:avLst/>
          </a:prstGeom>
          <a:solidFill>
            <a:srgbClr val="3F3F3F"/>
          </a:solidFill>
          <a:ln w="38100">
            <a:solidFill>
              <a:srgbClr val="DCD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DCDCD0"/>
              </a:solidFill>
              <a:latin typeface="Dancing Script" panose="03080600040507000D00" pitchFamily="66" charset="0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6783409" y="1625459"/>
            <a:ext cx="1369990" cy="1369990"/>
          </a:xfrm>
          <a:prstGeom prst="ellipse">
            <a:avLst/>
          </a:prstGeom>
          <a:solidFill>
            <a:srgbClr val="3F3F3F"/>
          </a:solidFill>
          <a:ln w="38100">
            <a:solidFill>
              <a:srgbClr val="DCD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DCDCD0"/>
              </a:solidFill>
              <a:latin typeface="Dancing Script" panose="03080600040507000D00" pitchFamily="66" charset="0"/>
            </a:endParaRP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193288" y="1828432"/>
            <a:ext cx="964616" cy="964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070642" y="1819744"/>
            <a:ext cx="964616" cy="964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986096" y="1814277"/>
            <a:ext cx="964616" cy="964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62455" y="3216820"/>
            <a:ext cx="2423439" cy="9978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60" baseline="0">
                <a:solidFill>
                  <a:srgbClr val="DCDCD0"/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360280" y="3216820"/>
            <a:ext cx="2423439" cy="9978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60" baseline="0">
                <a:solidFill>
                  <a:srgbClr val="DCDCD0"/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246174" y="3216820"/>
            <a:ext cx="2423439" cy="9978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60" baseline="0">
                <a:solidFill>
                  <a:srgbClr val="DCDCD0"/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itle"/>
          <p:cNvSpPr>
            <a:spLocks noGrp="1"/>
          </p:cNvSpPr>
          <p:nvPr>
            <p:ph type="title"/>
          </p:nvPr>
        </p:nvSpPr>
        <p:spPr>
          <a:xfrm>
            <a:off x="695325" y="501757"/>
            <a:ext cx="10801350" cy="759484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3F3F3F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16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6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Bar"/>
          <p:cNvSpPr/>
          <p:nvPr userDrawn="1"/>
        </p:nvSpPr>
        <p:spPr>
          <a:xfrm>
            <a:off x="0" y="0"/>
            <a:ext cx="12192000" cy="1961322"/>
          </a:xfrm>
          <a:prstGeom prst="rect">
            <a:avLst/>
          </a:prstGeom>
          <a:solidFill>
            <a:srgbClr val="2F309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63156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154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91139" y="323850"/>
            <a:ext cx="6396036" cy="4602111"/>
          </a:xfrm>
          <a:prstGeom prst="rect">
            <a:avLst/>
          </a:prstGeom>
          <a:solidFill>
            <a:srgbClr val="2F30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14364" y="323850"/>
            <a:ext cx="4378174" cy="5753100"/>
          </a:xfrm>
          <a:prstGeom prst="rect">
            <a:avLst/>
          </a:prstGeom>
          <a:solidFill>
            <a:srgbClr val="2F30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688" y="447676"/>
            <a:ext cx="6172200" cy="425705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49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2F30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45113" y="457201"/>
            <a:ext cx="6172200" cy="4483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668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42050" y="1048872"/>
            <a:ext cx="11707905" cy="5567083"/>
          </a:xfrm>
          <a:prstGeom prst="roundRect">
            <a:avLst>
              <a:gd name="adj" fmla="val 260"/>
            </a:avLst>
          </a:prstGeom>
          <a:solidFill>
            <a:schemeClr val="bg1"/>
          </a:solidFill>
          <a:ln w="38100" cap="rnd">
            <a:solidFill>
              <a:srgbClr val="2F3092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ounded Rectangle 7"/>
          <p:cNvSpPr/>
          <p:nvPr userDrawn="1"/>
        </p:nvSpPr>
        <p:spPr>
          <a:xfrm>
            <a:off x="242050" y="161365"/>
            <a:ext cx="11707905" cy="762001"/>
          </a:xfrm>
          <a:prstGeom prst="roundRect">
            <a:avLst>
              <a:gd name="adj" fmla="val 0"/>
            </a:avLst>
          </a:prstGeom>
          <a:solidFill>
            <a:srgbClr val="2F3092">
              <a:alpha val="85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049" y="161365"/>
            <a:ext cx="11707905" cy="762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1487" y="1195137"/>
            <a:ext cx="11383837" cy="529297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2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23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42050" y="1048872"/>
            <a:ext cx="11707905" cy="5567083"/>
          </a:xfrm>
          <a:prstGeom prst="roundRect">
            <a:avLst>
              <a:gd name="adj" fmla="val 260"/>
            </a:avLst>
          </a:prstGeom>
          <a:solidFill>
            <a:schemeClr val="bg1"/>
          </a:solidFill>
          <a:ln w="38100" cap="rnd">
            <a:solidFill>
              <a:srgbClr val="2F3092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1487" y="1243263"/>
            <a:ext cx="11383837" cy="5244850"/>
          </a:xfrm>
          <a:prstGeom prst="rect">
            <a:avLst/>
          </a:prstGeom>
          <a:effectLst/>
        </p:spPr>
        <p:txBody>
          <a:bodyPr/>
          <a:lstStyle>
            <a:lvl1pPr marL="457200" indent="-457200">
              <a:buFont typeface="+mj-lt"/>
              <a:buAutoNum type="arabicPeriod"/>
              <a:defRPr sz="2400" baseline="0"/>
            </a:lvl1pPr>
            <a:lvl2pPr marL="742950" indent="-285750">
              <a:buFontTx/>
              <a:buBlip>
                <a:blip r:embed="rId2"/>
              </a:buBlip>
              <a:defRPr sz="22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242050" y="161365"/>
            <a:ext cx="11707905" cy="762001"/>
          </a:xfrm>
          <a:prstGeom prst="roundRect">
            <a:avLst>
              <a:gd name="adj" fmla="val 0"/>
            </a:avLst>
          </a:prstGeom>
          <a:solidFill>
            <a:srgbClr val="2F3092">
              <a:alpha val="85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049" y="161365"/>
            <a:ext cx="11707905" cy="762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612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42050" y="1048872"/>
            <a:ext cx="6256623" cy="5567083"/>
          </a:xfrm>
          <a:prstGeom prst="roundRect">
            <a:avLst>
              <a:gd name="adj" fmla="val 260"/>
            </a:avLst>
          </a:prstGeom>
          <a:solidFill>
            <a:schemeClr val="bg1"/>
          </a:solidFill>
          <a:ln w="38100" cap="rnd">
            <a:solidFill>
              <a:srgbClr val="2F3092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ounded Rectangle 7"/>
          <p:cNvSpPr/>
          <p:nvPr userDrawn="1"/>
        </p:nvSpPr>
        <p:spPr>
          <a:xfrm>
            <a:off x="242050" y="161365"/>
            <a:ext cx="11707905" cy="762001"/>
          </a:xfrm>
          <a:prstGeom prst="roundRect">
            <a:avLst>
              <a:gd name="adj" fmla="val 0"/>
            </a:avLst>
          </a:prstGeom>
          <a:solidFill>
            <a:srgbClr val="2F3092">
              <a:alpha val="85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049" y="161365"/>
            <a:ext cx="11707905" cy="762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22739" y="1258996"/>
            <a:ext cx="5127215" cy="2868977"/>
          </a:xfrm>
          <a:prstGeom prst="rect">
            <a:avLst/>
          </a:prstGeom>
          <a:ln w="38100">
            <a:solidFill>
              <a:srgbClr val="2F309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91487" y="1163053"/>
            <a:ext cx="5994497" cy="532506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2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678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42050" y="161365"/>
            <a:ext cx="11707905" cy="762001"/>
          </a:xfrm>
          <a:prstGeom prst="roundRect">
            <a:avLst>
              <a:gd name="adj" fmla="val 0"/>
            </a:avLst>
          </a:prstGeom>
          <a:solidFill>
            <a:srgbClr val="2F3092">
              <a:alpha val="85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049" y="161365"/>
            <a:ext cx="11707905" cy="762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76934" y="1172782"/>
            <a:ext cx="7550428" cy="3858878"/>
          </a:xfrm>
          <a:prstGeom prst="rect">
            <a:avLst/>
          </a:prstGeom>
          <a:ln w="38100">
            <a:solidFill>
              <a:srgbClr val="2F3092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1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42050" y="161365"/>
            <a:ext cx="11707905" cy="762001"/>
          </a:xfrm>
          <a:prstGeom prst="roundRect">
            <a:avLst>
              <a:gd name="adj" fmla="val 0"/>
            </a:avLst>
          </a:prstGeom>
          <a:solidFill>
            <a:srgbClr val="2F3092">
              <a:alpha val="85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049" y="161365"/>
            <a:ext cx="11707905" cy="762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>
          <a:xfrm>
            <a:off x="2409777" y="1191120"/>
            <a:ext cx="7372447" cy="3855288"/>
          </a:xfrm>
          <a:prstGeom prst="rect">
            <a:avLst/>
          </a:prstGeom>
          <a:ln w="25400">
            <a:solidFill>
              <a:srgbClr val="2F3092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6283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42050" y="1048872"/>
            <a:ext cx="11707905" cy="4702223"/>
          </a:xfrm>
          <a:prstGeom prst="roundRect">
            <a:avLst>
              <a:gd name="adj" fmla="val 260"/>
            </a:avLst>
          </a:prstGeom>
          <a:solidFill>
            <a:schemeClr val="bg1"/>
          </a:solidFill>
          <a:ln w="38100" cap="rnd">
            <a:solidFill>
              <a:srgbClr val="2F3092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ounded Rectangle 7"/>
          <p:cNvSpPr/>
          <p:nvPr userDrawn="1"/>
        </p:nvSpPr>
        <p:spPr>
          <a:xfrm>
            <a:off x="242050" y="161365"/>
            <a:ext cx="11707905" cy="762001"/>
          </a:xfrm>
          <a:prstGeom prst="roundRect">
            <a:avLst>
              <a:gd name="adj" fmla="val 0"/>
            </a:avLst>
          </a:prstGeom>
          <a:solidFill>
            <a:srgbClr val="2F3092">
              <a:alpha val="85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049" y="161365"/>
            <a:ext cx="11707905" cy="762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92113" y="1211179"/>
            <a:ext cx="11383962" cy="44656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0209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"/>
          <p:cNvSpPr/>
          <p:nvPr userDrawn="1"/>
        </p:nvSpPr>
        <p:spPr>
          <a:xfrm>
            <a:off x="1328737" y="847725"/>
            <a:ext cx="9534526" cy="4838701"/>
          </a:xfrm>
          <a:prstGeom prst="rect">
            <a:avLst/>
          </a:prstGeom>
          <a:solidFill>
            <a:srgbClr val="2F309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6350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2F3092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2"/>
          <a:stretch/>
        </p:blipFill>
        <p:spPr>
          <a:xfrm>
            <a:off x="8979362" y="5092188"/>
            <a:ext cx="2819347" cy="1397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750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16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49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WI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WIC" TargetMode="External"/><Relationship Id="rId7" Type="http://schemas.openxmlformats.org/officeDocument/2006/relationships/hyperlink" Target="https://www.fns.usda.gov/snap/retailer-toll-free-information-number-1-877-823-4369" TargetMode="External"/><Relationship Id="rId2" Type="http://schemas.openxmlformats.org/officeDocument/2006/relationships/hyperlink" Target="mailto:MDHHS-WICVendor@michigan.gov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ichigan.gov/mdard" TargetMode="External"/><Relationship Id="rId5" Type="http://schemas.openxmlformats.org/officeDocument/2006/relationships/hyperlink" Target="mailto:mda-info@michigan.gov" TargetMode="External"/><Relationship Id="rId4" Type="http://schemas.openxmlformats.org/officeDocument/2006/relationships/hyperlink" Target="file:///\\hct084vsnapf011\dch1\ph\shared\DIVISION-BCFSV2\WIC\Vendor\WIC%20Vendor%20Management%20Handbook\wicfraudinvestigations@michigan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Vendor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493622" y="3509964"/>
            <a:ext cx="6174377" cy="174783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Loren Haugh – Vendor Unit Manager</a:t>
            </a:r>
          </a:p>
        </p:txBody>
      </p:sp>
    </p:spTree>
    <p:extLst>
      <p:ext uri="{BB962C8B-B14F-4D97-AF65-F5344CB8AC3E}">
        <p14:creationId xmlns:p14="http://schemas.microsoft.com/office/powerpoint/2010/main" val="313238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B0A8-8775-44C4-8860-E2439DEB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Faces in the Vendor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5BC69-EB18-4FAC-B05E-E75A6C9A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William Crenshaw – Vendor Relations Admin Support</a:t>
            </a:r>
          </a:p>
          <a:p>
            <a:r>
              <a:rPr lang="en-US" dirty="0">
                <a:solidFill>
                  <a:schemeClr val="tx1"/>
                </a:solidFill>
              </a:rPr>
              <a:t>Jennifer Jones – Vendor Relations Analyst</a:t>
            </a:r>
          </a:p>
          <a:p>
            <a:r>
              <a:rPr lang="en-US" dirty="0">
                <a:solidFill>
                  <a:schemeClr val="tx1"/>
                </a:solidFill>
              </a:rPr>
              <a:t>Ashley Kreiner – Vendor Relations Analyst</a:t>
            </a:r>
          </a:p>
          <a:p>
            <a:r>
              <a:rPr lang="en-US" dirty="0">
                <a:solidFill>
                  <a:schemeClr val="tx1"/>
                </a:solidFill>
              </a:rPr>
              <a:t>Shawn Gompa – Vendor Relations Analyst</a:t>
            </a:r>
          </a:p>
          <a:p>
            <a:r>
              <a:rPr lang="en-US" dirty="0">
                <a:solidFill>
                  <a:schemeClr val="tx1"/>
                </a:solidFill>
              </a:rPr>
              <a:t>Katherine Groble – Vendor Relations Analyst</a:t>
            </a:r>
          </a:p>
          <a:p>
            <a:r>
              <a:rPr lang="en-US" dirty="0">
                <a:solidFill>
                  <a:schemeClr val="tx1"/>
                </a:solidFill>
              </a:rPr>
              <a:t>William (Bill) Dokianos – Senior Vendor Relations Analyst</a:t>
            </a:r>
          </a:p>
          <a:p>
            <a:r>
              <a:rPr lang="en-US" dirty="0">
                <a:solidFill>
                  <a:schemeClr val="tx1"/>
                </a:solidFill>
              </a:rPr>
              <a:t>Loren Haughn – Vendor Relations Unit Manager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wall, person, red&#10;&#10;Description generated with very high confidence">
            <a:extLst>
              <a:ext uri="{FF2B5EF4-FFF2-40B4-BE49-F238E27FC236}">
                <a16:creationId xmlns:a16="http://schemas.microsoft.com/office/drawing/2014/main" id="{E052F83D-DF7D-477D-8394-C477582C9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4535" r="7876" b="18464"/>
          <a:stretch/>
        </p:blipFill>
        <p:spPr>
          <a:xfrm rot="5400000">
            <a:off x="6127483" y="591050"/>
            <a:ext cx="2764973" cy="1850572"/>
          </a:xfrm>
        </p:spPr>
      </p:pic>
      <p:pic>
        <p:nvPicPr>
          <p:cNvPr id="7" name="Picture 6" descr="A close up of a person in glasses looking at the camera&#10;&#10;Description generated with very high confidence">
            <a:extLst>
              <a:ext uri="{FF2B5EF4-FFF2-40B4-BE49-F238E27FC236}">
                <a16:creationId xmlns:a16="http://schemas.microsoft.com/office/drawing/2014/main" id="{6DEE322F-A3EC-49F0-94BE-6F79D17A0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64" y="175983"/>
            <a:ext cx="2068281" cy="2068281"/>
          </a:xfrm>
          <a:prstGeom prst="rect">
            <a:avLst/>
          </a:prstGeom>
        </p:spPr>
      </p:pic>
      <p:pic>
        <p:nvPicPr>
          <p:cNvPr id="9" name="Picture 8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6185FEE6-6148-4864-90DE-286D849C2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0197" y="4060207"/>
            <a:ext cx="2764974" cy="2073731"/>
          </a:xfrm>
          <a:prstGeom prst="rect">
            <a:avLst/>
          </a:prstGeom>
        </p:spPr>
      </p:pic>
      <p:pic>
        <p:nvPicPr>
          <p:cNvPr id="11" name="Picture 10" descr="A person holding a baby&#10;&#10;Description generated with high confidence">
            <a:extLst>
              <a:ext uri="{FF2B5EF4-FFF2-40B4-BE49-F238E27FC236}">
                <a16:creationId xmlns:a16="http://schemas.microsoft.com/office/drawing/2014/main" id="{A002F211-2DE5-489B-922B-B082E71C2C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73" y="133848"/>
            <a:ext cx="1812469" cy="32221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C46B8B-5BA5-4154-A3D3-E8AD9AB5C985}"/>
              </a:ext>
            </a:extLst>
          </p:cNvPr>
          <p:cNvSpPr txBox="1"/>
          <p:nvPr/>
        </p:nvSpPr>
        <p:spPr>
          <a:xfrm>
            <a:off x="187670" y="3244334"/>
            <a:ext cx="242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Crenshaw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32A5D-6771-474A-8881-BD1785E84234}"/>
              </a:ext>
            </a:extLst>
          </p:cNvPr>
          <p:cNvSpPr txBox="1"/>
          <p:nvPr/>
        </p:nvSpPr>
        <p:spPr>
          <a:xfrm>
            <a:off x="3464240" y="2202212"/>
            <a:ext cx="242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Jennifer Jones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A8D39A-7561-4C6F-87D2-8E7A42C6CF96}"/>
              </a:ext>
            </a:extLst>
          </p:cNvPr>
          <p:cNvSpPr txBox="1"/>
          <p:nvPr/>
        </p:nvSpPr>
        <p:spPr>
          <a:xfrm>
            <a:off x="6481456" y="2864370"/>
            <a:ext cx="242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Shawn Gompa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BC2A71-7E4D-486E-9C0E-227B7971104F}"/>
              </a:ext>
            </a:extLst>
          </p:cNvPr>
          <p:cNvSpPr txBox="1"/>
          <p:nvPr/>
        </p:nvSpPr>
        <p:spPr>
          <a:xfrm>
            <a:off x="9539973" y="3317319"/>
            <a:ext cx="242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Ashley Kreiner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7F929C-5883-45EA-B9B2-EE8AFEEE98F8}"/>
              </a:ext>
            </a:extLst>
          </p:cNvPr>
          <p:cNvSpPr txBox="1"/>
          <p:nvPr/>
        </p:nvSpPr>
        <p:spPr>
          <a:xfrm>
            <a:off x="6584684" y="6468797"/>
            <a:ext cx="242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Katherine Groble</a:t>
            </a:r>
          </a:p>
        </p:txBody>
      </p:sp>
      <p:pic>
        <p:nvPicPr>
          <p:cNvPr id="20" name="Picture 19" descr="Two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770739E0-8BDB-4E94-8235-456EA492C9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7142" r="7884" b="8511"/>
          <a:stretch/>
        </p:blipFill>
        <p:spPr>
          <a:xfrm>
            <a:off x="3528804" y="2898824"/>
            <a:ext cx="2298160" cy="32221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FD8B68-53C9-4B3D-A9B8-0F116D270C8C}"/>
              </a:ext>
            </a:extLst>
          </p:cNvPr>
          <p:cNvSpPr txBox="1"/>
          <p:nvPr/>
        </p:nvSpPr>
        <p:spPr>
          <a:xfrm>
            <a:off x="3464240" y="6156236"/>
            <a:ext cx="242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Bill Dokianos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782A354-7E75-4C86-8F3B-4BF468BA7F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947"/>
          <a:stretch/>
        </p:blipFill>
        <p:spPr>
          <a:xfrm>
            <a:off x="187670" y="3905464"/>
            <a:ext cx="2076481" cy="22155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D944F45-8270-47C1-8204-1306EF55FF51}"/>
              </a:ext>
            </a:extLst>
          </p:cNvPr>
          <p:cNvSpPr txBox="1"/>
          <p:nvPr/>
        </p:nvSpPr>
        <p:spPr>
          <a:xfrm>
            <a:off x="187670" y="6099465"/>
            <a:ext cx="242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Loren Haughn</a:t>
            </a:r>
          </a:p>
        </p:txBody>
      </p:sp>
      <p:pic>
        <p:nvPicPr>
          <p:cNvPr id="3" name="Picture 2" descr="A person sitting at a desk in front of a computer&#10;&#10;Description generated with very high confidence">
            <a:extLst>
              <a:ext uri="{FF2B5EF4-FFF2-40B4-BE49-F238E27FC236}">
                <a16:creationId xmlns:a16="http://schemas.microsoft.com/office/drawing/2014/main" id="{155AE29B-BCFF-480D-99AE-7D9CDF183E3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5" b="14285"/>
          <a:stretch/>
        </p:blipFill>
        <p:spPr>
          <a:xfrm>
            <a:off x="187670" y="133848"/>
            <a:ext cx="2351058" cy="31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0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EF1B-39E6-42B9-A4E7-E725DE56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Policy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1BA11-D7C8-4315-A2EE-09CFB6F52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3"/>
          <a:stretch/>
        </p:blipFill>
        <p:spPr>
          <a:xfrm>
            <a:off x="838200" y="1825625"/>
            <a:ext cx="789214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06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2886" y="261886"/>
            <a:ext cx="9884228" cy="1325563"/>
          </a:xfrm>
        </p:spPr>
        <p:txBody>
          <a:bodyPr/>
          <a:lstStyle/>
          <a:p>
            <a:r>
              <a:rPr lang="en-US" dirty="0"/>
              <a:t>Vendor Training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C6808D6-EE84-44CD-A8B8-E5D0B3494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943" y="1712805"/>
            <a:ext cx="3766457" cy="5145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D871BE-B50B-4511-8B36-CC8054CCA773}"/>
              </a:ext>
            </a:extLst>
          </p:cNvPr>
          <p:cNvSpPr txBox="1"/>
          <p:nvPr/>
        </p:nvSpPr>
        <p:spPr>
          <a:xfrm>
            <a:off x="4876800" y="1948543"/>
            <a:ext cx="64443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Pre-Authorization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Annual Vendor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Interactive Vendor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Monitoring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Newsletters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Online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Individual training as need is identified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7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5405-B50B-446F-845F-5D6AEB3E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34245-D61F-4A4F-AEB6-E88C8F10C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Newsletters</a:t>
            </a:r>
          </a:p>
          <a:p>
            <a:r>
              <a:rPr lang="en-US" dirty="0">
                <a:solidFill>
                  <a:schemeClr val="tx1"/>
                </a:solidFill>
              </a:rPr>
              <a:t>E-mail blasts</a:t>
            </a:r>
          </a:p>
          <a:p>
            <a:r>
              <a:rPr lang="en-US" dirty="0">
                <a:solidFill>
                  <a:schemeClr val="tx1"/>
                </a:solidFill>
              </a:rPr>
              <a:t>Mailings</a:t>
            </a:r>
          </a:p>
          <a:p>
            <a:r>
              <a:rPr lang="en-US" dirty="0">
                <a:solidFill>
                  <a:schemeClr val="tx1"/>
                </a:solidFill>
              </a:rPr>
              <a:t>Phone calls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www.Michigan.gov/WIC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Retail Associations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5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0D21-CB92-461C-B2A0-E89AC750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WIC Transactions – Rules and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62D9B-0B41-411D-A6CA-B87A1C507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Does the client need to show ID?</a:t>
            </a:r>
          </a:p>
          <a:p>
            <a:r>
              <a:rPr lang="en-US" dirty="0">
                <a:solidFill>
                  <a:schemeClr val="tx1"/>
                </a:solidFill>
              </a:rPr>
              <a:t>Can a family member use the EBT WIC card?</a:t>
            </a:r>
          </a:p>
          <a:p>
            <a:r>
              <a:rPr lang="en-US" dirty="0">
                <a:solidFill>
                  <a:schemeClr val="tx1"/>
                </a:solidFill>
              </a:rPr>
              <a:t>Can a card number be manually entered?</a:t>
            </a:r>
          </a:p>
          <a:p>
            <a:r>
              <a:rPr lang="en-US" dirty="0">
                <a:solidFill>
                  <a:schemeClr val="tx1"/>
                </a:solidFill>
              </a:rPr>
              <a:t>Why do different stores transact WIC differently?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41ABA-B5CF-4C28-BC7F-67601CED7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514" y="4001294"/>
            <a:ext cx="4430486" cy="255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182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EA88-6F65-4502-8928-B2DBFC92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Tips for working on difficult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540D9-7944-4271-A6B8-02560F08E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B9289-68BE-4E4F-82D1-3966A8153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34627"/>
            <a:ext cx="3780952" cy="2733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740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A7EF-CBB4-4150-A80F-B22B65DE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5" y="227853"/>
            <a:ext cx="10515600" cy="1325563"/>
          </a:xfrm>
        </p:spPr>
        <p:txBody>
          <a:bodyPr/>
          <a:lstStyle/>
          <a:p>
            <a:r>
              <a:rPr lang="en-US" sz="5400" dirty="0"/>
              <a:t>Resources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8674D9-90FE-481F-8A5C-3FA7631FCB60}"/>
              </a:ext>
            </a:extLst>
          </p:cNvPr>
          <p:cNvSpPr/>
          <p:nvPr/>
        </p:nvSpPr>
        <p:spPr>
          <a:xfrm>
            <a:off x="212435" y="1730747"/>
            <a:ext cx="5072259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400" dirty="0">
                <a:solidFill>
                  <a:srgbClr val="2121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Michigan Department of Health &amp; Human Services – WIC Division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Lewis Cass Building, 6</a:t>
            </a:r>
            <a:r>
              <a:rPr lang="en-US" kern="1400" baseline="300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Floor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320 S. Walnut Street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Lansing, MI 48913 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Phone: 517-335-8937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Fax: 517-335-9514</a:t>
            </a: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Email: </a:t>
            </a:r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MDHHS-WICVendor@michigan.gov</a:t>
            </a:r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kern="1400" cap="all" spc="5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https://www.michigan.gov/WIC</a:t>
            </a:r>
            <a:r>
              <a:rPr lang="en-US" u="sng" kern="1400" cap="all" spc="5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kern="1400" cap="all" spc="50" dirty="0">
                <a:solidFill>
                  <a:srgbClr val="C041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kern="1400" dirty="0">
                <a:solidFill>
                  <a:srgbClr val="2121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Issues with your Point of Sale (POS) Device 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Contact Conduent Customer Service at 1-888-529-1693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kern="1400" cap="all" spc="5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kern="1400" dirty="0">
                <a:solidFill>
                  <a:srgbClr val="2121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Reporting Fraud and/or abuse: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Report this information to 1-800-CALL-WIC or </a:t>
            </a:r>
            <a:r>
              <a:rPr lang="en-US" sz="1600" u="sng" kern="1400" cap="all" spc="5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wicfraudinvestigations@michigan.gov</a:t>
            </a:r>
            <a:endParaRPr lang="en-US" sz="11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kern="1400" cap="all" spc="5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A650E-E8B9-4CF7-B9D0-D421EF7CA9EB}"/>
              </a:ext>
            </a:extLst>
          </p:cNvPr>
          <p:cNvSpPr txBox="1"/>
          <p:nvPr/>
        </p:nvSpPr>
        <p:spPr>
          <a:xfrm>
            <a:off x="6096000" y="1730747"/>
            <a:ext cx="58835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1400" dirty="0">
                <a:solidFill>
                  <a:srgbClr val="2121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Contacting Michigan Department of Agriculture and Rural Development (MDARD)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Contact by phone: 1-800-292-3939 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Contact by e-mail: </a:t>
            </a:r>
            <a:r>
              <a:rPr lang="en-US" u="sng" kern="1400" cap="all" spc="5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mda-info@michigan.gov</a:t>
            </a:r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kern="1400" cap="all" spc="5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http://michigan.gov/mdard</a:t>
            </a:r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kern="1400" dirty="0">
                <a:solidFill>
                  <a:srgbClr val="2121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SNAP Retailer Information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1400" dirty="0"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Toll Free information Number: 1-877-823-4369</a:t>
            </a:r>
            <a:endParaRPr lang="en-US" sz="12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kern="14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HTTPS://WWW.FNS.USDA.GOV/SNAP/RETAILER-TOLL-FREE-INFORMATION-NUMBER-1-877-823-4369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8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62CB8CBEFE243882DB70D6ED745DA" ma:contentTypeVersion="0" ma:contentTypeDescription="Create a new document." ma:contentTypeScope="" ma:versionID="b80d7d0d9d658b934f4711d46b3211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85C382-A279-4DB4-8276-EE4528F74F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CF45D5-8F64-4268-8057-AF7EFB4BF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9CC8E7A-580B-4682-8512-BAE77E82AD94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295</Words>
  <Application>Microsoft Office PowerPoint</Application>
  <PresentationFormat>Widescreen</PresentationFormat>
  <Paragraphs>76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Dancing Script</vt:lpstr>
      <vt:lpstr>Lato</vt:lpstr>
      <vt:lpstr>Lato Light</vt:lpstr>
      <vt:lpstr>Times New Roman</vt:lpstr>
      <vt:lpstr>Office Theme</vt:lpstr>
      <vt:lpstr>Vendor Update</vt:lpstr>
      <vt:lpstr>New Faces in the Vendor Unit</vt:lpstr>
      <vt:lpstr>PowerPoint Presentation</vt:lpstr>
      <vt:lpstr>Vendor Policy Updates</vt:lpstr>
      <vt:lpstr>Vendor Training</vt:lpstr>
      <vt:lpstr>Vendor Communications</vt:lpstr>
      <vt:lpstr>WIC Transactions – Rules and Policies</vt:lpstr>
      <vt:lpstr>Tips for working on difficult complaints</vt:lpstr>
      <vt:lpstr>Resources</vt:lpstr>
    </vt:vector>
  </TitlesOfParts>
  <Company>MPHI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Boyden</dc:creator>
  <cp:lastModifiedBy>Haughn, Loren (DHHS)</cp:lastModifiedBy>
  <cp:revision>47</cp:revision>
  <dcterms:created xsi:type="dcterms:W3CDTF">2016-02-02T01:01:10Z</dcterms:created>
  <dcterms:modified xsi:type="dcterms:W3CDTF">2018-10-12T20:22:49Z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0x01010041762CB8CBEFE243882DB70D6ED745DA</vt:lpwstr>
  </property>
</Properties>
</file>